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77" r:id="rId6"/>
    <p:sldId id="278" r:id="rId7"/>
    <p:sldId id="313" r:id="rId8"/>
    <p:sldId id="296" r:id="rId9"/>
    <p:sldId id="280" r:id="rId10"/>
    <p:sldId id="314" r:id="rId11"/>
    <p:sldId id="311" r:id="rId12"/>
    <p:sldId id="324" r:id="rId13"/>
    <p:sldId id="323" r:id="rId14"/>
    <p:sldId id="312" r:id="rId15"/>
    <p:sldId id="284" r:id="rId16"/>
    <p:sldId id="320" r:id="rId17"/>
    <p:sldId id="322" r:id="rId18"/>
    <p:sldId id="293" r:id="rId19"/>
    <p:sldId id="294" r:id="rId20"/>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457"/>
    <a:srgbClr val="0054A4"/>
    <a:srgbClr val="BCBEC0"/>
    <a:srgbClr val="E6E7E8"/>
    <a:srgbClr val="006325"/>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09/05/2019</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B59475FA-141D-4A59-BBF9-BE44D84EF8AA}" type="slidenum">
              <a:rPr lang="en-US" smtClean="0"/>
              <a:pPr/>
              <a:t>1</a:t>
            </a:fld>
            <a:endParaRPr lang="en-US" smtClean="0"/>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dirty="0" smtClean="0"/>
          </a:p>
          <a:p>
            <a:pPr eaLnBrk="1" hangingPunct="1"/>
            <a:endParaRPr lang="en-US" dirty="0" smtClean="0"/>
          </a:p>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p:spPr>
        <p:txBody>
          <a:bodyPr/>
          <a:lstStyle/>
          <a:p>
            <a:pPr marL="228943" indent="-228943">
              <a:buFont typeface="Arial" pitchFamily="34" charset="0"/>
              <a:buChar char="•"/>
            </a:pPr>
            <a:endParaRPr lang="en-US" dirty="0" smtClean="0"/>
          </a:p>
          <a:p>
            <a:pPr marL="228943" indent="-228943">
              <a:buFont typeface="Arial" pitchFamily="34" charset="0"/>
              <a:buChar char="•"/>
            </a:pPr>
            <a:endParaRPr lang="en-US" dirty="0" smtClean="0"/>
          </a:p>
        </p:txBody>
      </p:sp>
      <p:sp>
        <p:nvSpPr>
          <p:cNvPr id="20484" name="Slide Number Placeholder 3"/>
          <p:cNvSpPr>
            <a:spLocks noGrp="1"/>
          </p:cNvSpPr>
          <p:nvPr>
            <p:ph type="sldNum" sz="quarter" idx="5"/>
          </p:nvPr>
        </p:nvSpPr>
        <p:spPr>
          <a:noFill/>
        </p:spPr>
        <p:txBody>
          <a:bodyPr/>
          <a:lstStyle/>
          <a:p>
            <a:fld id="{ABD06765-8D2A-4BAA-93F3-66CB768E05D5}" type="slidenum">
              <a:rPr lang="en-US" smtClean="0"/>
              <a:pPr/>
              <a:t>4</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9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7"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228600" y="4800600"/>
            <a:ext cx="8534400" cy="954107"/>
          </a:xfrm>
          <a:prstGeom prst="rect">
            <a:avLst/>
          </a:prstGeom>
          <a:noFill/>
          <a:ln w="9525">
            <a:noFill/>
            <a:miter lim="800000"/>
            <a:headEnd/>
            <a:tailEnd/>
          </a:ln>
        </p:spPr>
        <p:txBody>
          <a:bodyPr wrap="square">
            <a:spAutoFit/>
          </a:bodyPr>
          <a:lstStyle/>
          <a:p>
            <a:pPr algn="ctr"/>
            <a:r>
              <a:rPr lang="en-US" sz="2800" b="1" dirty="0"/>
              <a:t>Administrative Permit Case Number: </a:t>
            </a:r>
            <a:r>
              <a:rPr lang="en-US" sz="2800" b="1" dirty="0" smtClean="0"/>
              <a:t>WADMIN19-0014 (De La Montanya Winery)</a:t>
            </a:r>
            <a:endParaRPr lang="en-US" sz="1200" b="1" dirty="0">
              <a:solidFill>
                <a:srgbClr val="D81F2A"/>
              </a:solidFill>
            </a:endParaRPr>
          </a:p>
        </p:txBody>
      </p:sp>
      <p:sp>
        <p:nvSpPr>
          <p:cNvPr id="5125" name="Text Box 5"/>
          <p:cNvSpPr txBox="1">
            <a:spLocks noChangeArrowheads="1"/>
          </p:cNvSpPr>
          <p:nvPr/>
        </p:nvSpPr>
        <p:spPr bwMode="auto">
          <a:xfrm>
            <a:off x="1101965" y="0"/>
            <a:ext cx="7924799" cy="1077218"/>
          </a:xfrm>
          <a:prstGeom prst="rect">
            <a:avLst/>
          </a:prstGeom>
          <a:noFill/>
          <a:ln w="9525">
            <a:noFill/>
            <a:miter lim="800000"/>
            <a:headEnd/>
            <a:tailEnd/>
          </a:ln>
        </p:spPr>
        <p:txBody>
          <a:bodyPr wrap="square">
            <a:spAutoFit/>
          </a:bodyPr>
          <a:lstStyle/>
          <a:p>
            <a:pPr algn="ctr">
              <a:spcBef>
                <a:spcPct val="50000"/>
              </a:spcBef>
            </a:pPr>
            <a:r>
              <a:rPr lang="en-US" sz="3200" b="1" dirty="0">
                <a:solidFill>
                  <a:schemeClr val="bg1"/>
                </a:solidFill>
              </a:rPr>
              <a:t>Washoe County Board of Adjustment</a:t>
            </a:r>
          </a:p>
          <a:p>
            <a:pPr algn="ctr"/>
            <a:r>
              <a:rPr lang="en-US" sz="3200" b="1" dirty="0" smtClean="0">
                <a:solidFill>
                  <a:schemeClr val="bg1"/>
                </a:solidFill>
              </a:rPr>
              <a:t>September 5 , 2019</a:t>
            </a:r>
            <a:endParaRPr lang="en-US" sz="3200" b="1" dirty="0">
              <a:solidFill>
                <a:schemeClr val="bg1"/>
              </a:solidFill>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001395"/>
            <a:ext cx="7273132" cy="3925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805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19200" y="76200"/>
            <a:ext cx="6096000" cy="792162"/>
          </a:xfrm>
        </p:spPr>
        <p:txBody>
          <a:bodyPr/>
          <a:lstStyle/>
          <a:p>
            <a:r>
              <a:rPr lang="en-US" sz="4800" dirty="0">
                <a:solidFill>
                  <a:schemeClr val="bg1"/>
                </a:solidFill>
              </a:rPr>
              <a:t>Case Description</a:t>
            </a:r>
            <a:endParaRPr lang="en-US" sz="4800" dirty="0">
              <a:solidFill>
                <a:schemeClr val="bg1"/>
              </a:solidFill>
              <a:latin typeface="+mn-lt"/>
              <a:ea typeface="+mn-ea"/>
              <a:cs typeface="+mn-cs"/>
            </a:endParaRPr>
          </a:p>
        </p:txBody>
      </p:sp>
      <p:sp>
        <p:nvSpPr>
          <p:cNvPr id="2" name="TextBox 1"/>
          <p:cNvSpPr txBox="1"/>
          <p:nvPr/>
        </p:nvSpPr>
        <p:spPr>
          <a:xfrm>
            <a:off x="304800" y="1219200"/>
            <a:ext cx="8458200" cy="369332"/>
          </a:xfrm>
          <a:prstGeom prst="rect">
            <a:avLst/>
          </a:prstGeom>
          <a:noFill/>
        </p:spPr>
        <p:txBody>
          <a:bodyPr wrap="square" rtlCol="0">
            <a:spAutoFit/>
          </a:bodyPr>
          <a:lstStyle/>
          <a:p>
            <a:endParaRPr lang="en-US" dirty="0"/>
          </a:p>
        </p:txBody>
      </p:sp>
      <p:sp>
        <p:nvSpPr>
          <p:cNvPr id="3" name="TextBox 2"/>
          <p:cNvSpPr txBox="1"/>
          <p:nvPr/>
        </p:nvSpPr>
        <p:spPr>
          <a:xfrm>
            <a:off x="76200" y="990600"/>
            <a:ext cx="8991600" cy="5078313"/>
          </a:xfrm>
          <a:prstGeom prst="rect">
            <a:avLst/>
          </a:prstGeom>
          <a:noFill/>
        </p:spPr>
        <p:txBody>
          <a:bodyPr wrap="square" rtlCol="0">
            <a:spAutoFit/>
          </a:bodyPr>
          <a:lstStyle/>
          <a:p>
            <a:pPr marL="571500" indent="-571500">
              <a:buFont typeface="Arial" panose="020B0604020202020204" pitchFamily="34" charset="0"/>
              <a:buChar char="•"/>
            </a:pPr>
            <a:r>
              <a:rPr lang="en-US" sz="3600" dirty="0"/>
              <a:t>A</a:t>
            </a:r>
            <a:r>
              <a:rPr lang="en-US" sz="3600" dirty="0" smtClean="0"/>
              <a:t>dministrative </a:t>
            </a:r>
            <a:r>
              <a:rPr lang="en-US" sz="3600" dirty="0"/>
              <a:t>permit for </a:t>
            </a:r>
            <a:r>
              <a:rPr lang="en-US" sz="3600" dirty="0" smtClean="0"/>
              <a:t>a winery use </a:t>
            </a:r>
            <a:r>
              <a:rPr lang="en-US" sz="3600" dirty="0"/>
              <a:t>in the </a:t>
            </a:r>
            <a:r>
              <a:rPr lang="en-US" sz="3600" dirty="0" smtClean="0"/>
              <a:t>Low Density Suburban Regulatory Zone</a:t>
            </a:r>
          </a:p>
          <a:p>
            <a:pPr marL="571500" indent="-571500">
              <a:buFont typeface="Arial" panose="020B0604020202020204" pitchFamily="34" charset="0"/>
              <a:buChar char="•"/>
            </a:pPr>
            <a:r>
              <a:rPr lang="en-US" sz="3600" dirty="0" smtClean="0"/>
              <a:t>4,199 </a:t>
            </a:r>
            <a:r>
              <a:rPr lang="en-US" sz="3600" dirty="0" err="1" smtClean="0"/>
              <a:t>sq</a:t>
            </a:r>
            <a:r>
              <a:rPr lang="en-US" sz="3600" dirty="0" smtClean="0"/>
              <a:t> </a:t>
            </a:r>
            <a:r>
              <a:rPr lang="en-US" sz="3600" dirty="0" err="1" smtClean="0"/>
              <a:t>ft</a:t>
            </a:r>
            <a:r>
              <a:rPr lang="en-US" sz="3600" dirty="0" smtClean="0"/>
              <a:t> building</a:t>
            </a:r>
          </a:p>
          <a:p>
            <a:pPr marL="1028700" lvl="1" indent="-571500">
              <a:buFont typeface="Arial" panose="020B0604020202020204" pitchFamily="34" charset="0"/>
              <a:buChar char="•"/>
            </a:pPr>
            <a:r>
              <a:rPr lang="en-US" sz="3600" dirty="0" smtClean="0"/>
              <a:t>Production area is 1,170 </a:t>
            </a:r>
            <a:r>
              <a:rPr lang="en-US" sz="3600" dirty="0" err="1" smtClean="0"/>
              <a:t>sq</a:t>
            </a:r>
            <a:r>
              <a:rPr lang="en-US" sz="3600" dirty="0" smtClean="0"/>
              <a:t> </a:t>
            </a:r>
            <a:r>
              <a:rPr lang="en-US" sz="3600" dirty="0" err="1" smtClean="0"/>
              <a:t>ft</a:t>
            </a:r>
            <a:endParaRPr lang="en-US" sz="3600" dirty="0" smtClean="0"/>
          </a:p>
          <a:p>
            <a:pPr marL="1028700" lvl="1" indent="-571500">
              <a:buFont typeface="Arial" panose="020B0604020202020204" pitchFamily="34" charset="0"/>
              <a:buChar char="•"/>
            </a:pPr>
            <a:r>
              <a:rPr lang="en-US" sz="3600" dirty="0" smtClean="0"/>
              <a:t>Tasting and barrel rooms will be 2,400 </a:t>
            </a:r>
            <a:r>
              <a:rPr lang="en-US" sz="3600" dirty="0" err="1" smtClean="0"/>
              <a:t>sq</a:t>
            </a:r>
            <a:r>
              <a:rPr lang="en-US" sz="3600" dirty="0" smtClean="0"/>
              <a:t> </a:t>
            </a:r>
            <a:r>
              <a:rPr lang="en-US" sz="3600" dirty="0" err="1" smtClean="0"/>
              <a:t>ft</a:t>
            </a:r>
            <a:r>
              <a:rPr lang="en-US" sz="3600" dirty="0" smtClean="0"/>
              <a:t> total</a:t>
            </a:r>
          </a:p>
          <a:p>
            <a:pPr marL="571500" indent="-571500">
              <a:buFont typeface="Arial" panose="020B0604020202020204" pitchFamily="34" charset="0"/>
              <a:buChar char="•"/>
            </a:pPr>
            <a:r>
              <a:rPr lang="en-US" sz="3600" dirty="0" smtClean="0"/>
              <a:t>Located off of Bordeaux Drive</a:t>
            </a:r>
          </a:p>
          <a:p>
            <a:pPr marL="571500" indent="-571500">
              <a:buFont typeface="Arial" panose="020B0604020202020204" pitchFamily="34" charset="0"/>
              <a:buChar char="•"/>
            </a:pPr>
            <a:r>
              <a:rPr lang="en-US" sz="3600" dirty="0" smtClean="0"/>
              <a:t>2 acres in size – 1 acre vineyards</a:t>
            </a:r>
          </a:p>
          <a:p>
            <a:pPr marL="571500" indent="-571500">
              <a:buFont typeface="Arial" panose="020B0604020202020204" pitchFamily="34" charset="0"/>
              <a:buChar char="•"/>
            </a:pPr>
            <a:r>
              <a:rPr lang="en-US" sz="3600" dirty="0" smtClean="0"/>
              <a:t>No Special Events (Weddings, </a:t>
            </a:r>
            <a:r>
              <a:rPr lang="en-US" sz="3600" dirty="0" err="1" smtClean="0"/>
              <a:t>etc</a:t>
            </a:r>
            <a:r>
              <a:rPr lang="en-US" sz="3600" dirty="0" smtClean="0"/>
              <a:t>) </a:t>
            </a:r>
            <a:r>
              <a:rPr lang="en-US" sz="3600" dirty="0" smtClean="0"/>
              <a:t>allowed</a:t>
            </a:r>
            <a:endParaRPr lang="en-US" sz="3600" dirty="0" smtClean="0"/>
          </a:p>
        </p:txBody>
      </p:sp>
    </p:spTree>
    <p:extLst>
      <p:ext uri="{BB962C8B-B14F-4D97-AF65-F5344CB8AC3E}">
        <p14:creationId xmlns:p14="http://schemas.microsoft.com/office/powerpoint/2010/main" val="2269562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en-US" dirty="0" smtClean="0"/>
              <a:t>16 parking spaces proposed</a:t>
            </a:r>
          </a:p>
          <a:p>
            <a:pPr marL="742950" lvl="2" indent="-342900"/>
            <a:r>
              <a:rPr lang="en-US" dirty="0"/>
              <a:t>WCC Section 410 requires a minimum of 5 parking </a:t>
            </a:r>
            <a:r>
              <a:rPr lang="en-US" dirty="0" smtClean="0"/>
              <a:t>spaces</a:t>
            </a:r>
          </a:p>
          <a:p>
            <a:r>
              <a:rPr lang="en-US" dirty="0" smtClean="0"/>
              <a:t>The site is served by municipal water (TMWA) and sewer (Washoe County)</a:t>
            </a:r>
          </a:p>
          <a:p>
            <a:r>
              <a:rPr lang="en-US" dirty="0" smtClean="0"/>
              <a:t>Trip generation is expected to be around 30 ADT</a:t>
            </a:r>
          </a:p>
          <a:p>
            <a:r>
              <a:rPr lang="en-US" dirty="0" smtClean="0"/>
              <a:t>4 full time personnel</a:t>
            </a:r>
          </a:p>
          <a:p>
            <a:r>
              <a:rPr lang="en-US" dirty="0" smtClean="0"/>
              <a:t>This property had CC&amp;R’s established in 1964. The adjacent property owners under the CC&amp;R’s rescinded the CC&amp;R’s in May of </a:t>
            </a:r>
            <a:r>
              <a:rPr lang="en-US" dirty="0" smtClean="0"/>
              <a:t>2019</a:t>
            </a:r>
            <a:endParaRPr lang="en-US" dirty="0" smtClean="0"/>
          </a:p>
        </p:txBody>
      </p:sp>
      <p:sp>
        <p:nvSpPr>
          <p:cNvPr id="3" name="Title 2"/>
          <p:cNvSpPr>
            <a:spLocks noGrp="1"/>
          </p:cNvSpPr>
          <p:nvPr>
            <p:ph type="title"/>
          </p:nvPr>
        </p:nvSpPr>
        <p:spPr>
          <a:xfrm>
            <a:off x="1219200" y="76200"/>
            <a:ext cx="6553200" cy="792162"/>
          </a:xfrm>
        </p:spPr>
        <p:txBody>
          <a:bodyPr/>
          <a:lstStyle/>
          <a:p>
            <a:r>
              <a:rPr lang="en-US" dirty="0" smtClean="0"/>
              <a:t>Background</a:t>
            </a:r>
            <a:endParaRPr lang="en-US" dirty="0"/>
          </a:p>
        </p:txBody>
      </p:sp>
    </p:spTree>
    <p:extLst>
      <p:ext uri="{BB962C8B-B14F-4D97-AF65-F5344CB8AC3E}">
        <p14:creationId xmlns:p14="http://schemas.microsoft.com/office/powerpoint/2010/main" val="1442914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Community Development Department\Boards and Commissions\Board of Adjustment\BOA Cases\2019 Cases\WADMIN19-0014 - De La Montanya Winery\mini-vicinity-map-templ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4479" y="962025"/>
            <a:ext cx="4191000" cy="4889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48000" y="38100"/>
            <a:ext cx="3320140" cy="830997"/>
          </a:xfrm>
          <a:prstGeom prst="rect">
            <a:avLst/>
          </a:prstGeom>
        </p:spPr>
        <p:txBody>
          <a:bodyPr wrap="none">
            <a:spAutoFit/>
          </a:bodyPr>
          <a:lstStyle/>
          <a:p>
            <a:r>
              <a:rPr lang="en-US" sz="4800" b="1" dirty="0" smtClean="0">
                <a:solidFill>
                  <a:schemeClr val="bg1"/>
                </a:solidFill>
              </a:rPr>
              <a:t>Vicinity</a:t>
            </a:r>
            <a:r>
              <a:rPr lang="en-US" b="1" dirty="0" smtClean="0">
                <a:solidFill>
                  <a:schemeClr val="bg1"/>
                </a:solidFill>
              </a:rPr>
              <a:t> </a:t>
            </a:r>
            <a:r>
              <a:rPr lang="en-US" sz="4800" b="1" dirty="0" smtClean="0">
                <a:solidFill>
                  <a:schemeClr val="bg1"/>
                </a:solidFill>
              </a:rPr>
              <a:t>Map</a:t>
            </a:r>
            <a:endParaRPr lang="en-US" sz="4800" b="1" dirty="0"/>
          </a:p>
        </p:txBody>
      </p:sp>
    </p:spTree>
    <p:extLst>
      <p:ext uri="{BB962C8B-B14F-4D97-AF65-F5344CB8AC3E}">
        <p14:creationId xmlns:p14="http://schemas.microsoft.com/office/powerpoint/2010/main" val="2768099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964347"/>
            <a:ext cx="7936718" cy="4903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346101" y="152400"/>
            <a:ext cx="2394117" cy="830997"/>
          </a:xfrm>
          <a:prstGeom prst="rect">
            <a:avLst/>
          </a:prstGeom>
        </p:spPr>
        <p:txBody>
          <a:bodyPr wrap="none">
            <a:spAutoFit/>
          </a:bodyPr>
          <a:lstStyle/>
          <a:p>
            <a:r>
              <a:rPr lang="en-US" sz="4800" b="1" dirty="0" smtClean="0">
                <a:solidFill>
                  <a:schemeClr val="bg1"/>
                </a:solidFill>
              </a:rPr>
              <a:t>Site Plan</a:t>
            </a:r>
            <a:endParaRPr lang="en-US" sz="4800" b="1" dirty="0"/>
          </a:p>
        </p:txBody>
      </p:sp>
    </p:spTree>
    <p:extLst>
      <p:ext uri="{BB962C8B-B14F-4D97-AF65-F5344CB8AC3E}">
        <p14:creationId xmlns:p14="http://schemas.microsoft.com/office/powerpoint/2010/main" val="215146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6629400" cy="792162"/>
          </a:xfrm>
        </p:spPr>
        <p:txBody>
          <a:bodyPr/>
          <a:lstStyle/>
          <a:p>
            <a:r>
              <a:rPr lang="en-US" dirty="0" smtClean="0"/>
              <a:t>Updated Landscape Plan	</a:t>
            </a:r>
            <a:endParaRPr lang="en-US"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5400000">
            <a:off x="1898833" y="-222433"/>
            <a:ext cx="5193933" cy="7619999"/>
          </a:xfrm>
        </p:spPr>
      </p:pic>
    </p:spTree>
    <p:extLst>
      <p:ext uri="{BB962C8B-B14F-4D97-AF65-F5344CB8AC3E}">
        <p14:creationId xmlns:p14="http://schemas.microsoft.com/office/powerpoint/2010/main" val="21885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24400"/>
          </a:xfrm>
        </p:spPr>
        <p:txBody>
          <a:bodyPr>
            <a:normAutofit/>
          </a:bodyPr>
          <a:lstStyle/>
          <a:p>
            <a:r>
              <a:rPr lang="en-US" dirty="0" smtClean="0"/>
              <a:t>7 phone </a:t>
            </a:r>
            <a:r>
              <a:rPr lang="en-US" dirty="0"/>
              <a:t>c</a:t>
            </a:r>
            <a:r>
              <a:rPr lang="en-US" dirty="0" smtClean="0"/>
              <a:t>alls to the Planning Department voicing opposition to the proposal </a:t>
            </a:r>
          </a:p>
          <a:p>
            <a:pPr lvl="1">
              <a:buFontTx/>
              <a:buChar char="-"/>
            </a:pPr>
            <a:r>
              <a:rPr lang="en-US" dirty="0" smtClean="0"/>
              <a:t>Concerns were largely traffic related and school children (bus stop) </a:t>
            </a:r>
            <a:r>
              <a:rPr lang="en-US" dirty="0" smtClean="0"/>
              <a:t>related</a:t>
            </a:r>
            <a:endParaRPr lang="en-US" dirty="0" smtClean="0"/>
          </a:p>
          <a:p>
            <a:r>
              <a:rPr lang="en-US" dirty="0" smtClean="0"/>
              <a:t>Received 20 emails in opposition</a:t>
            </a:r>
          </a:p>
          <a:p>
            <a:r>
              <a:rPr lang="en-US" dirty="0" smtClean="0"/>
              <a:t>Received 3 emails in support</a:t>
            </a:r>
          </a:p>
        </p:txBody>
      </p:sp>
      <p:sp>
        <p:nvSpPr>
          <p:cNvPr id="3" name="Title 2"/>
          <p:cNvSpPr>
            <a:spLocks noGrp="1"/>
          </p:cNvSpPr>
          <p:nvPr>
            <p:ph type="title"/>
          </p:nvPr>
        </p:nvSpPr>
        <p:spPr>
          <a:xfrm>
            <a:off x="1066800" y="76200"/>
            <a:ext cx="8229600" cy="792162"/>
          </a:xfrm>
        </p:spPr>
        <p:txBody>
          <a:bodyPr/>
          <a:lstStyle/>
          <a:p>
            <a:r>
              <a:rPr lang="en-US" dirty="0">
                <a:solidFill>
                  <a:schemeClr val="bg1"/>
                </a:solidFill>
              </a:rPr>
              <a:t>Public </a:t>
            </a:r>
            <a:r>
              <a:rPr lang="en-US" dirty="0" smtClean="0">
                <a:solidFill>
                  <a:schemeClr val="bg1"/>
                </a:solidFill>
              </a:rPr>
              <a:t>Input Aug. 1- Sept. 4, 2019</a:t>
            </a:r>
            <a:endParaRPr lang="en-US" dirty="0"/>
          </a:p>
        </p:txBody>
      </p:sp>
    </p:spTree>
    <p:extLst>
      <p:ext uri="{BB962C8B-B14F-4D97-AF65-F5344CB8AC3E}">
        <p14:creationId xmlns:p14="http://schemas.microsoft.com/office/powerpoint/2010/main" val="3573206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Significant concern related to this venture being a “stake in the ground” designed to open up the surrounding land to commercial developments of all </a:t>
            </a:r>
            <a:r>
              <a:rPr lang="en-US" dirty="0" smtClean="0"/>
              <a:t>sorts</a:t>
            </a:r>
            <a:endParaRPr lang="en-US" dirty="0"/>
          </a:p>
        </p:txBody>
      </p:sp>
      <p:sp>
        <p:nvSpPr>
          <p:cNvPr id="3" name="Title 2"/>
          <p:cNvSpPr>
            <a:spLocks noGrp="1"/>
          </p:cNvSpPr>
          <p:nvPr>
            <p:ph type="title"/>
          </p:nvPr>
        </p:nvSpPr>
        <p:spPr>
          <a:xfrm>
            <a:off x="990600" y="76200"/>
            <a:ext cx="8229600" cy="792162"/>
          </a:xfrm>
        </p:spPr>
        <p:txBody>
          <a:bodyPr/>
          <a:lstStyle/>
          <a:p>
            <a:r>
              <a:rPr lang="en-US" dirty="0" smtClean="0"/>
              <a:t>Public Input Aug. 1 – Sept 4, 2019</a:t>
            </a:r>
            <a:endParaRPr lang="en-US" dirty="0"/>
          </a:p>
        </p:txBody>
      </p:sp>
    </p:spTree>
    <p:extLst>
      <p:ext uri="{BB962C8B-B14F-4D97-AF65-F5344CB8AC3E}">
        <p14:creationId xmlns:p14="http://schemas.microsoft.com/office/powerpoint/2010/main" val="2412030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Bus 1620</a:t>
            </a:r>
          </a:p>
          <a:p>
            <a:r>
              <a:rPr lang="en-US" dirty="0" smtClean="0"/>
              <a:t>Pick up is at 9:03 AM</a:t>
            </a:r>
          </a:p>
          <a:p>
            <a:r>
              <a:rPr lang="en-US" dirty="0" smtClean="0"/>
              <a:t>Drop off is at 3:54 PM</a:t>
            </a:r>
          </a:p>
          <a:p>
            <a:r>
              <a:rPr lang="en-US" dirty="0" smtClean="0"/>
              <a:t>25 Students utilize this stop</a:t>
            </a:r>
            <a:endParaRPr lang="en-US" dirty="0"/>
          </a:p>
        </p:txBody>
      </p:sp>
      <p:sp>
        <p:nvSpPr>
          <p:cNvPr id="3" name="Title 2"/>
          <p:cNvSpPr>
            <a:spLocks noGrp="1"/>
          </p:cNvSpPr>
          <p:nvPr>
            <p:ph type="title"/>
          </p:nvPr>
        </p:nvSpPr>
        <p:spPr>
          <a:xfrm>
            <a:off x="914400" y="76200"/>
            <a:ext cx="8229600" cy="792162"/>
          </a:xfrm>
        </p:spPr>
        <p:txBody>
          <a:bodyPr/>
          <a:lstStyle/>
          <a:p>
            <a:r>
              <a:rPr lang="en-US" dirty="0" smtClean="0"/>
              <a:t>Washoe County School Bus Stop </a:t>
            </a:r>
            <a:endParaRPr lang="en-US" dirty="0"/>
          </a:p>
        </p:txBody>
      </p:sp>
    </p:spTree>
    <p:extLst>
      <p:ext uri="{BB962C8B-B14F-4D97-AF65-F5344CB8AC3E}">
        <p14:creationId xmlns:p14="http://schemas.microsoft.com/office/powerpoint/2010/main" val="1088601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876800"/>
          </a:xfrm>
        </p:spPr>
        <p:txBody>
          <a:bodyPr>
            <a:normAutofit/>
          </a:bodyPr>
          <a:lstStyle/>
          <a:p>
            <a:r>
              <a:rPr lang="en-US" dirty="0" smtClean="0"/>
              <a:t>The applicant submitted a Director’s Modification application on August 8, 2019 to modify the buffer requirements, tree requirements, and the fencing requirements as is required from WCC 110.412.40 (c) and WCC 110.412.40(d).</a:t>
            </a:r>
            <a:endParaRPr lang="en-US" dirty="0"/>
          </a:p>
        </p:txBody>
      </p:sp>
      <p:sp>
        <p:nvSpPr>
          <p:cNvPr id="3" name="Title 2"/>
          <p:cNvSpPr>
            <a:spLocks noGrp="1"/>
          </p:cNvSpPr>
          <p:nvPr>
            <p:ph type="title"/>
          </p:nvPr>
        </p:nvSpPr>
        <p:spPr/>
        <p:txBody>
          <a:bodyPr/>
          <a:lstStyle/>
          <a:p>
            <a:r>
              <a:rPr lang="en-US" dirty="0" smtClean="0"/>
              <a:t>Director’s Modification		</a:t>
            </a:r>
            <a:endParaRPr lang="en-US" dirty="0"/>
          </a:p>
        </p:txBody>
      </p:sp>
    </p:spTree>
    <p:extLst>
      <p:ext uri="{BB962C8B-B14F-4D97-AF65-F5344CB8AC3E}">
        <p14:creationId xmlns:p14="http://schemas.microsoft.com/office/powerpoint/2010/main" val="534758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467600" cy="838200"/>
          </a:xfrm>
        </p:spPr>
        <p:txBody>
          <a:bodyPr/>
          <a:lstStyle/>
          <a:p>
            <a:r>
              <a:rPr lang="en-US" sz="4800" dirty="0">
                <a:solidFill>
                  <a:schemeClr val="bg1"/>
                </a:solidFill>
                <a:latin typeface="+mn-lt"/>
                <a:ea typeface="+mn-ea"/>
                <a:cs typeface="+mn-cs"/>
              </a:rPr>
              <a:t>Conditions of Approval</a:t>
            </a:r>
          </a:p>
        </p:txBody>
      </p:sp>
      <p:sp>
        <p:nvSpPr>
          <p:cNvPr id="3" name="Content Placeholder 2"/>
          <p:cNvSpPr>
            <a:spLocks noGrp="1"/>
          </p:cNvSpPr>
          <p:nvPr>
            <p:ph idx="1"/>
          </p:nvPr>
        </p:nvSpPr>
        <p:spPr>
          <a:xfrm>
            <a:off x="76200" y="990600"/>
            <a:ext cx="8915400" cy="4876800"/>
          </a:xfrm>
        </p:spPr>
        <p:txBody>
          <a:bodyPr>
            <a:normAutofit fontScale="77500" lnSpcReduction="20000"/>
          </a:bodyPr>
          <a:lstStyle/>
          <a:p>
            <a:r>
              <a:rPr lang="en-US" sz="3000" dirty="0" smtClean="0"/>
              <a:t>The Director’s Modification application was reviewed by staff and the following conditions were provided within Exhibit A.</a:t>
            </a:r>
          </a:p>
          <a:p>
            <a:pPr lvl="1"/>
            <a:r>
              <a:rPr lang="en-US" sz="3000" dirty="0" smtClean="0"/>
              <a:t>No Landscaping buffer will be required, the vineyards are living cover and satisfy the landscaping buffer requirements. Staff will require ornamental landscaping around the parking areas, entry to the property, and around the primary structure. (Condition 1i)</a:t>
            </a:r>
          </a:p>
          <a:p>
            <a:pPr lvl="1"/>
            <a:r>
              <a:rPr lang="en-US" sz="3000" dirty="0" smtClean="0"/>
              <a:t>No trees will be required every twenty linear feet of property frontage. Instead staff is requiring the densification of trees near the primary structure, parking areas, and entry to the property. (Condition 1h)</a:t>
            </a:r>
          </a:p>
          <a:p>
            <a:pPr lvl="1"/>
            <a:r>
              <a:rPr lang="en-US" sz="3000" dirty="0" smtClean="0"/>
              <a:t>The addition of smooth wire fencing and transparent predator resistance fencing is supported and has been added to the conditions of approval. (Condition 1g)</a:t>
            </a:r>
            <a:endParaRPr lang="en-US" sz="3000" dirty="0"/>
          </a:p>
          <a:p>
            <a:endParaRPr lang="en-US" dirty="0"/>
          </a:p>
        </p:txBody>
      </p:sp>
    </p:spTree>
    <p:extLst>
      <p:ext uri="{BB962C8B-B14F-4D97-AF65-F5344CB8AC3E}">
        <p14:creationId xmlns:p14="http://schemas.microsoft.com/office/powerpoint/2010/main" val="2187324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US" dirty="0" smtClean="0"/>
              <a:t>1j - Agricultural machinery and tools shall be screened from adjacent properties when not in use.</a:t>
            </a:r>
          </a:p>
          <a:p>
            <a:pPr lvl="0"/>
            <a:r>
              <a:rPr lang="en-US" dirty="0" smtClean="0"/>
              <a:t>1l - </a:t>
            </a:r>
            <a:r>
              <a:rPr lang="en-US" dirty="0"/>
              <a:t>Prior to Certificate of Occupancy, the owner shall install signage at the exit of the driveway indicating the presence of a school bus drop off zone and children present. </a:t>
            </a:r>
          </a:p>
          <a:p>
            <a:pPr lvl="0"/>
            <a:r>
              <a:rPr lang="en-US" dirty="0" smtClean="0"/>
              <a:t>1m - </a:t>
            </a:r>
            <a:r>
              <a:rPr lang="en-US" dirty="0"/>
              <a:t>Prior to Certificate of Occupancy, the owner shall work with Washoe County Engineering and Public Works to appropriately sign the section of Bordeaux Drive and the entrance of the project with appropriate signage.  If Washoe County Engineering deems this condition unnecessary this condition shall not be enforced. </a:t>
            </a:r>
          </a:p>
          <a:p>
            <a:endParaRPr lang="en-US" dirty="0" smtClean="0"/>
          </a:p>
        </p:txBody>
      </p:sp>
      <p:sp>
        <p:nvSpPr>
          <p:cNvPr id="3" name="Title 2"/>
          <p:cNvSpPr>
            <a:spLocks noGrp="1"/>
          </p:cNvSpPr>
          <p:nvPr>
            <p:ph type="title"/>
          </p:nvPr>
        </p:nvSpPr>
        <p:spPr/>
        <p:txBody>
          <a:bodyPr/>
          <a:lstStyle/>
          <a:p>
            <a:r>
              <a:rPr lang="en-US" dirty="0">
                <a:solidFill>
                  <a:schemeClr val="bg1"/>
                </a:solidFill>
              </a:rPr>
              <a:t>Conditions of Approval</a:t>
            </a:r>
            <a:endParaRPr lang="en-US" dirty="0"/>
          </a:p>
        </p:txBody>
      </p:sp>
    </p:spTree>
    <p:extLst>
      <p:ext uri="{BB962C8B-B14F-4D97-AF65-F5344CB8AC3E}">
        <p14:creationId xmlns:p14="http://schemas.microsoft.com/office/powerpoint/2010/main" val="2808949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lvl="0"/>
            <a:r>
              <a:rPr lang="en-US" dirty="0" smtClean="0"/>
              <a:t>1n - </a:t>
            </a:r>
            <a:r>
              <a:rPr lang="en-US" dirty="0"/>
              <a:t>The owner(s) of APNs 047-162-19 and 047-162-21, along with its successors and assignees, shall be responsible for the maintenance, in perpetuity, of roadway as described in Washoe County Recorder’s Document Number 1926933, with the following exception of the easement area being south of the access driveway to APN 047-162-21.  Should an additional ingress/egress driveway or other vehicular access, for purposes of serving either portion of APNs 047-162-19 and 047-162-21 be established within the easement described in Doc # 1926933, the maintenance and improved pavement sections shall be extended to the southern edge of that vehicular access.  The agreement shall be executed between the owners of APNs 047-162-19 and APNs 047-162-21 (currently “Dennis and Tina De La Montanya Trust”) and the Montreux Development Group LLC. A separate maintenance agreement shall be drafted between the “Dennis and Tina De La Montanya Trust” and surrounding property owners who use the road for access.</a:t>
            </a:r>
          </a:p>
          <a:p>
            <a:pPr marL="342900" lvl="2" indent="-342900"/>
            <a:r>
              <a:rPr lang="en-US" sz="3300" b="1" dirty="0" smtClean="0"/>
              <a:t>1 o (vii) - </a:t>
            </a:r>
            <a:r>
              <a:rPr lang="en-US" sz="3300" b="1" dirty="0"/>
              <a:t>The owner shall limit hours of operation to “by appointment only” on Monday - Thursday and shall limit appointments between 2:30 P.M. - 4:30 P.M</a:t>
            </a:r>
            <a:r>
              <a:rPr lang="en-US" sz="2900" b="1" dirty="0"/>
              <a:t>. </a:t>
            </a:r>
          </a:p>
          <a:p>
            <a:endParaRPr lang="en-US" dirty="0"/>
          </a:p>
          <a:p>
            <a:pPr marL="0" indent="0">
              <a:buNone/>
            </a:pPr>
            <a:endParaRPr lang="en-US" dirty="0" smtClean="0"/>
          </a:p>
        </p:txBody>
      </p:sp>
      <p:sp>
        <p:nvSpPr>
          <p:cNvPr id="3" name="Title 2"/>
          <p:cNvSpPr>
            <a:spLocks noGrp="1"/>
          </p:cNvSpPr>
          <p:nvPr>
            <p:ph type="title"/>
          </p:nvPr>
        </p:nvSpPr>
        <p:spPr/>
        <p:txBody>
          <a:bodyPr/>
          <a:lstStyle/>
          <a:p>
            <a:r>
              <a:rPr lang="en-US" dirty="0">
                <a:solidFill>
                  <a:schemeClr val="bg1"/>
                </a:solidFill>
              </a:rPr>
              <a:t>Conditions of Approval</a:t>
            </a:r>
            <a:endParaRPr lang="en-US" dirty="0"/>
          </a:p>
        </p:txBody>
      </p:sp>
    </p:spTree>
    <p:extLst>
      <p:ext uri="{BB962C8B-B14F-4D97-AF65-F5344CB8AC3E}">
        <p14:creationId xmlns:p14="http://schemas.microsoft.com/office/powerpoint/2010/main" val="153080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1236663" y="76200"/>
            <a:ext cx="7742238" cy="684212"/>
          </a:xfrm>
        </p:spPr>
        <p:txBody>
          <a:bodyPr/>
          <a:lstStyle/>
          <a:p>
            <a:r>
              <a:rPr lang="en-US" dirty="0">
                <a:solidFill>
                  <a:schemeClr val="bg1"/>
                </a:solidFill>
                <a:latin typeface="+mn-lt"/>
                <a:ea typeface="+mn-ea"/>
                <a:cs typeface="+mn-cs"/>
              </a:rPr>
              <a:t>Recommendation</a:t>
            </a:r>
          </a:p>
        </p:txBody>
      </p:sp>
      <p:sp>
        <p:nvSpPr>
          <p:cNvPr id="7" name="Text Box 6"/>
          <p:cNvSpPr txBox="1">
            <a:spLocks noChangeArrowheads="1"/>
          </p:cNvSpPr>
          <p:nvPr/>
        </p:nvSpPr>
        <p:spPr bwMode="auto">
          <a:xfrm>
            <a:off x="685800" y="1133475"/>
            <a:ext cx="7848600" cy="4524315"/>
          </a:xfrm>
          <a:prstGeom prst="rect">
            <a:avLst/>
          </a:prstGeom>
          <a:noFill/>
          <a:ln w="9525">
            <a:noFill/>
            <a:miter lim="800000"/>
            <a:headEnd/>
            <a:tailEnd/>
          </a:ln>
          <a:effectLst/>
        </p:spPr>
        <p:txBody>
          <a:bodyPr wrap="square">
            <a:spAutoFit/>
          </a:bodyPr>
          <a:lstStyle/>
          <a:p>
            <a:pPr algn="just">
              <a:spcBef>
                <a:spcPct val="50000"/>
              </a:spcBef>
            </a:pPr>
            <a:r>
              <a:rPr lang="en-US" sz="3600" dirty="0"/>
              <a:t>Those agencies which reviewed the application either made no comments or recommended conditions in support of approval of the project. Therefore, after a thorough analysis and review, Administrative Permit Case Number </a:t>
            </a:r>
            <a:r>
              <a:rPr lang="en-US" sz="3600" dirty="0" smtClean="0"/>
              <a:t>WADMIN19-0014 </a:t>
            </a:r>
            <a:r>
              <a:rPr lang="en-US" sz="3600" dirty="0"/>
              <a:t>is being recommended for approval with conditions. </a:t>
            </a:r>
            <a:endParaRPr lang="en-US" sz="3600" dirty="0">
              <a:solidFill>
                <a:schemeClr val="accent2"/>
              </a:solidFill>
            </a:endParaRPr>
          </a:p>
        </p:txBody>
      </p:sp>
    </p:spTree>
    <p:extLst>
      <p:ext uri="{BB962C8B-B14F-4D97-AF65-F5344CB8AC3E}">
        <p14:creationId xmlns:p14="http://schemas.microsoft.com/office/powerpoint/2010/main" val="1055056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bwMode="auto">
          <a:xfrm>
            <a:off x="381000" y="1143000"/>
            <a:ext cx="8305800" cy="4540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just" eaLnBrk="0" fontAlgn="base" hangingPunct="0">
              <a:spcBef>
                <a:spcPct val="0"/>
              </a:spcBef>
              <a:spcAft>
                <a:spcPct val="0"/>
              </a:spcAft>
              <a:defRPr/>
            </a:pPr>
            <a:r>
              <a:rPr lang="en-US" sz="3200" dirty="0"/>
              <a:t>I move that, after giving reasoned consideration to the information contained in the staff report and information received during the public hearing, the Board of Adjustment approve Administrative Permit Case Number </a:t>
            </a:r>
            <a:r>
              <a:rPr lang="en-US" sz="3200" dirty="0" smtClean="0"/>
              <a:t>WADMIN19-0014 </a:t>
            </a:r>
            <a:r>
              <a:rPr lang="en-US" sz="3200" dirty="0"/>
              <a:t>for </a:t>
            </a:r>
            <a:r>
              <a:rPr lang="en-US" sz="3200" dirty="0" smtClean="0"/>
              <a:t>De La Montanya Winery, </a:t>
            </a:r>
            <a:r>
              <a:rPr lang="en-US" sz="3200" dirty="0"/>
              <a:t>having made all five findings in accordance with Washoe County Development Code Section 110.808.25</a:t>
            </a:r>
            <a:endParaRPr kumimoji="0" lang="en-US" sz="3200" b="0" i="0" u="none" strike="noStrike" kern="0" cap="none" spc="0" normalizeH="0" baseline="0" noProof="0" dirty="0">
              <a:ln>
                <a:noFill/>
              </a:ln>
              <a:solidFill>
                <a:srgbClr val="467BB4"/>
              </a:solidFill>
              <a:effectLst/>
              <a:uLnTx/>
              <a:uFillTx/>
              <a:latin typeface="+mn-lt"/>
              <a:ea typeface="+mn-ea"/>
              <a:cs typeface="+mn-cs"/>
            </a:endParaRPr>
          </a:p>
        </p:txBody>
      </p:sp>
      <p:sp>
        <p:nvSpPr>
          <p:cNvPr id="2" name="Rectangle 1"/>
          <p:cNvSpPr/>
          <p:nvPr/>
        </p:nvSpPr>
        <p:spPr>
          <a:xfrm>
            <a:off x="3429000" y="76200"/>
            <a:ext cx="5029200" cy="923330"/>
          </a:xfrm>
          <a:prstGeom prst="rect">
            <a:avLst/>
          </a:prstGeom>
          <a:noFill/>
        </p:spPr>
        <p:txBody>
          <a:bodyPr wrap="square">
            <a:spAutoFit/>
          </a:bodyPr>
          <a:lstStyle/>
          <a:p>
            <a:r>
              <a:rPr lang="en-US" sz="5400" dirty="0" smtClean="0">
                <a:solidFill>
                  <a:schemeClr val="bg1"/>
                </a:solidFill>
              </a:rPr>
              <a:t>Motion</a:t>
            </a:r>
            <a:endParaRPr lang="en-US" sz="5400" dirty="0">
              <a:solidFill>
                <a:schemeClr val="bg1"/>
              </a:solidFill>
            </a:endParaRPr>
          </a:p>
        </p:txBody>
      </p:sp>
    </p:spTree>
    <p:extLst>
      <p:ext uri="{BB962C8B-B14F-4D97-AF65-F5344CB8AC3E}">
        <p14:creationId xmlns:p14="http://schemas.microsoft.com/office/powerpoint/2010/main" val="338763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purl.org/dc/terms/"/>
    <ds:schemaRef ds:uri="CEA9126C-A9B1-4F4A-855C-DD0F845697D2"/>
    <ds:schemaRef ds:uri="http://schemas.microsoft.com/office/2006/documentManagement/types"/>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office/2006/metadata/properties"/>
    <ds:schemaRef ds:uri="http://schemas.microsoft.com/sharepoint/v3/field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2567</TotalTime>
  <Words>842</Words>
  <Application>Microsoft Office PowerPoint</Application>
  <PresentationFormat>On-screen Show (4:3)</PresentationFormat>
  <Paragraphs>55</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PowerPoint_Template_2015</vt:lpstr>
      <vt:lpstr>PowerPoint Presentation</vt:lpstr>
      <vt:lpstr>Case Description</vt:lpstr>
      <vt:lpstr>Background</vt:lpstr>
      <vt:lpstr>PowerPoint Presentation</vt:lpstr>
      <vt:lpstr>PowerPoint Presentation</vt:lpstr>
      <vt:lpstr>Updated Landscape Plan </vt:lpstr>
      <vt:lpstr>Public Input Aug. 1- Sept. 4, 2019</vt:lpstr>
      <vt:lpstr>Public Input Aug. 1 – Sept 4, 2019</vt:lpstr>
      <vt:lpstr>Washoe County School Bus Stop </vt:lpstr>
      <vt:lpstr>Director’s Modification  </vt:lpstr>
      <vt:lpstr>Conditions of Approval</vt:lpstr>
      <vt:lpstr>Conditions of Approval</vt:lpstr>
      <vt:lpstr>Conditions of Approval</vt:lpstr>
      <vt:lpstr>Recommendation</vt:lpstr>
      <vt:lpstr>PowerPoint Presentation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93</cp:revision>
  <cp:lastPrinted>2014-10-07T22:54:33Z</cp:lastPrinted>
  <dcterms:created xsi:type="dcterms:W3CDTF">2015-09-25T21:46:02Z</dcterms:created>
  <dcterms:modified xsi:type="dcterms:W3CDTF">2019-09-05T17:24:41Z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